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48" r:id="rId1"/>
  </p:sldMasterIdLst>
  <p:notesMasterIdLst>
    <p:notesMasterId r:id="rId7"/>
  </p:notesMasterIdLst>
  <p:sldIdLst>
    <p:sldId id="256" r:id="rId2"/>
    <p:sldId id="264" r:id="rId3"/>
    <p:sldId id="268" r:id="rId4"/>
    <p:sldId id="265" r:id="rId5"/>
    <p:sldId id="270" r:id="rId6"/>
  </p:sldIdLst>
  <p:sldSz cx="12192000" cy="6858000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iddels stil 4 – utheving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5758FB7-9AC5-4552-8A53-C91805E547FA}" styleName="Temastil 1 – utheving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125E5076-3810-47DD-B79F-674D7AD40C01}" styleName="Mørk stil 1 – utheving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Mørk stil 1 – utheving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2838BEF-8BB2-4498-84A7-C5851F593DF1}" styleName="Middels stil 4 – utheving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6248" autoAdjust="0"/>
  </p:normalViewPr>
  <p:slideViewPr>
    <p:cSldViewPr snapToGrid="0">
      <p:cViewPr varScale="1">
        <p:scale>
          <a:sx n="111" d="100"/>
          <a:sy n="111" d="100"/>
        </p:scale>
        <p:origin x="5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CC87E4-0B1B-4E11-A9ED-803EC24660E0}" type="datetimeFigureOut">
              <a:rPr lang="nb-NO" smtClean="0"/>
              <a:t>15.10.2024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854D42-6C25-4B62-B1F3-5B7D5434B1A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75938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680975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864192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11801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946D140-78B5-BA00-182A-1FA7382F76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092B39C-6B2A-1ED5-777F-C5E671CBB9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366E227-0335-A7AE-693C-B83184172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6BACC-6260-40A9-BE95-3165CA33FCE3}" type="datetimeFigureOut">
              <a:rPr lang="nb-NO" smtClean="0"/>
              <a:t>15.10.2024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193DBA5-B2C6-3B08-95B2-8BBCD96A8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228DD68-55A7-717B-DACA-DE9D325D3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FF753-7A1E-4ABB-AE59-054D258C8CE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54626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8FDFB2B-3930-05D4-0DAB-99053E46B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D7EED37-DF08-EEDC-6FF0-668DD03969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8BBDEE9-D712-7334-20BC-A42463009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6BACC-6260-40A9-BE95-3165CA33FCE3}" type="datetimeFigureOut">
              <a:rPr lang="nb-NO" smtClean="0"/>
              <a:t>15.10.2024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6DBD5A7-5040-46AB-CB5A-47452C599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9F601E7-89EF-88BE-D4C8-85674CCEF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FF753-7A1E-4ABB-AE59-054D258C8CE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0303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56FB8CD1-C656-91B3-6F90-8244E71A47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FC661419-FF4C-3A1D-1373-FC0BFA2F49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0ACD298-6F6E-6F2E-DD2A-E24506579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6BACC-6260-40A9-BE95-3165CA33FCE3}" type="datetimeFigureOut">
              <a:rPr lang="nb-NO" smtClean="0"/>
              <a:t>15.10.2024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2826383-1CE1-1E1C-7CC1-4FE23C6C3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AB2F820-C831-5FB2-9400-D37B401D6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FF753-7A1E-4ABB-AE59-054D258C8CE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02403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C510181-D8BF-D6AA-71AA-BA1FF0EE1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E1E8894-BFC2-FB83-4431-A3C77FFDF3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2009896-588E-2E91-F694-6512B46BE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6BACC-6260-40A9-BE95-3165CA33FCE3}" type="datetimeFigureOut">
              <a:rPr lang="nb-NO" smtClean="0"/>
              <a:t>15.10.2024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2DECCF4-BA01-597D-B39B-68E609E2A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078A44E-5717-A0C1-4CA4-6F817F8BA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FF753-7A1E-4ABB-AE59-054D258C8CE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95719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7118A05-279C-4776-D711-437C47E08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ADD99CCD-1EFE-5E08-6C37-4335AC2632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B9E09F3-52FB-E356-6300-3672AB904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6BACC-6260-40A9-BE95-3165CA33FCE3}" type="datetimeFigureOut">
              <a:rPr lang="nb-NO" smtClean="0"/>
              <a:t>15.10.2024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887F196-0877-6D69-EC8B-07A76A48F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0D212CD-EFCD-751E-5E64-EA593F901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FF753-7A1E-4ABB-AE59-054D258C8CE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69781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02B1BE8-01D7-EFBB-FFA2-B9000075F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F175485-B715-F8CE-4296-9429A5461C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BD26ADD-5B36-283F-FBD0-68022DDED8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1A24CCC3-5E15-51A6-CCEB-22C36AF77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6BACC-6260-40A9-BE95-3165CA33FCE3}" type="datetimeFigureOut">
              <a:rPr lang="nb-NO" smtClean="0"/>
              <a:t>15.10.2024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DB09284-0B03-A3F5-CAEE-AA21F2753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6E029B1-7941-C811-BD80-0E3AE7235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FF753-7A1E-4ABB-AE59-054D258C8CE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62336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139B4DF-3D4D-098A-C20E-347F0DCD4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C6B8721-BCEB-E815-63E7-2B5224EC12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23F9C60F-4F09-B4D3-1F7E-C07C9DF8C6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449016C2-85A4-C752-66D1-DC61796604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9F8F2D8A-1DD2-2978-192D-A162AF3E2D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9BEEAD15-0ABE-A5F5-A391-BDAFB2708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6BACC-6260-40A9-BE95-3165CA33FCE3}" type="datetimeFigureOut">
              <a:rPr lang="nb-NO" smtClean="0"/>
              <a:t>15.10.2024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B24B80CF-4B56-EE72-C778-AFE1CEE24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FEA133A7-41F2-C1B9-BA5F-64D995680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FF753-7A1E-4ABB-AE59-054D258C8CE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97861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663AA28-094F-0969-5C43-811BD1250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7B9BC80A-C4F9-A2F1-3130-E48B03315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6BACC-6260-40A9-BE95-3165CA33FCE3}" type="datetimeFigureOut">
              <a:rPr lang="nb-NO" smtClean="0"/>
              <a:t>15.10.2024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F3D9C989-1A5B-6EA7-93E7-5C8210F6B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A9918C74-C07C-5BC9-DC56-BA445DCDC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FF753-7A1E-4ABB-AE59-054D258C8CE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92396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EA9D148D-51D2-BEC9-74E2-7A9EBDD10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6BACC-6260-40A9-BE95-3165CA33FCE3}" type="datetimeFigureOut">
              <a:rPr lang="nb-NO" smtClean="0"/>
              <a:t>15.10.2024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41FF28F1-BCE0-C872-4A4A-FFA7B02F5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39A231E1-575A-14F3-875E-2D544E9AF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FF753-7A1E-4ABB-AE59-054D258C8CE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57691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007D73F-C618-AC7D-C0F1-EF0F83AD7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43576DA-CB14-F04E-6372-F4046B919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1ABE59DF-E7DD-488C-CCBA-C29EBA4DB4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11A4BEF-63B0-B450-26CE-2269919EC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6BACC-6260-40A9-BE95-3165CA33FCE3}" type="datetimeFigureOut">
              <a:rPr lang="nb-NO" smtClean="0"/>
              <a:t>15.10.2024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FFD9EDDA-F310-6C3D-C4A4-F317EFA8D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82B3FC9-49CC-F96E-64D2-5A5B88596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FF753-7A1E-4ABB-AE59-054D258C8CE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29220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907ECCE-D5A7-497A-8985-0F40E4F16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8760CF87-AB55-D1EF-D619-DC9843AB21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4DD6E119-855E-1D7D-6695-7EFC0DF5CD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9A310B1-1151-CD75-C95E-6E0D640A7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6BACC-6260-40A9-BE95-3165CA33FCE3}" type="datetimeFigureOut">
              <a:rPr lang="nb-NO" smtClean="0"/>
              <a:t>15.10.2024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98E6D117-E968-E544-7DAB-4CFB1F0B8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BD6065AE-0D26-4131-B74A-95F0189B1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FF753-7A1E-4ABB-AE59-054D258C8CE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27388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73F32B08-A304-3512-8515-ECE99C8A9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B8C44D7-D5FA-1952-0ADD-B194BC7F7C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6E89BF4-C96E-B14B-6F5A-1ABAF90D02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6BACC-6260-40A9-BE95-3165CA33FCE3}" type="datetimeFigureOut">
              <a:rPr lang="nb-NO" smtClean="0"/>
              <a:t>15.10.2024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7D750AB-A5D5-283B-ED71-34CA744C2F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1DD1AA5-1072-44B3-F099-E6818708A4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FF753-7A1E-4ABB-AE59-054D258C8CE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40226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944B9245-FBA5-9151-7DF6-D9620DF824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nb-NO" sz="4800" dirty="0">
                <a:solidFill>
                  <a:srgbClr val="FFFFFF"/>
                </a:solidFill>
              </a:rPr>
              <a:t>Hafjelltoppen Velforening </a:t>
            </a:r>
            <a:br>
              <a:rPr lang="nb-NO" sz="4800" dirty="0">
                <a:solidFill>
                  <a:srgbClr val="FFFFFF"/>
                </a:solidFill>
              </a:rPr>
            </a:br>
            <a:r>
              <a:rPr lang="nb-NO" sz="4800" dirty="0">
                <a:solidFill>
                  <a:srgbClr val="FFFFFF"/>
                </a:solidFill>
              </a:rPr>
              <a:t>Årsmøte 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F8252212-6736-7739-6536-DF97B8B4A5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pPr algn="l"/>
            <a:r>
              <a:rPr lang="nb-NO" dirty="0"/>
              <a:t>14. Oktober 2024</a:t>
            </a:r>
          </a:p>
        </p:txBody>
      </p:sp>
    </p:spTree>
    <p:extLst>
      <p:ext uri="{BB962C8B-B14F-4D97-AF65-F5344CB8AC3E}">
        <p14:creationId xmlns:p14="http://schemas.microsoft.com/office/powerpoint/2010/main" val="2268212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191BF6F8-EDB0-CA0E-6F61-A7158C08F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r>
              <a:rPr lang="nb-NO" sz="4000" dirty="0">
                <a:solidFill>
                  <a:srgbClr val="FFFFFF"/>
                </a:solidFill>
              </a:rPr>
              <a:t>Vedtak årsmøte 2023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F0A4862-DF5D-33D3-F3CE-7B05D5EB4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nb-NO" sz="1800" i="1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Forslagsstillerne ber årsmøtet stemme NEI til vedlagte, foreliggende «Forslag til reguleringsplan for Hafjell 950» (inkludert endring av reguleringsplanen for Hafjelltoppen Hyttegrend og detaljplan for Gaiastova/Hafjell 950).</a:t>
            </a:r>
          </a:p>
          <a:p>
            <a:pPr marL="0" indent="0">
              <a:lnSpc>
                <a:spcPct val="100000"/>
              </a:lnSpc>
              <a:buNone/>
            </a:pPr>
            <a:endParaRPr lang="nb-NO" sz="1800" i="1" spc="-15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nb-NO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Styret vil som følge av vedtaket sende høringsuttalelse til Øyer kommune og uttrykke motstand mot innsendt reguleringsforslag </a:t>
            </a:r>
            <a:br>
              <a:rPr lang="nb-NO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nb-NO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når forslaget kommer ut på offentlig høring.</a:t>
            </a:r>
          </a:p>
          <a:p>
            <a:pPr>
              <a:lnSpc>
                <a:spcPct val="100000"/>
              </a:lnSpc>
            </a:pPr>
            <a:endParaRPr lang="nb-NO" sz="1800" spc="-15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b-NO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nb-NO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b-NO" sz="19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582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191BF6F8-EDB0-CA0E-6F61-A7158C08F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nb-NO" sz="4000" dirty="0">
                <a:solidFill>
                  <a:srgbClr val="FFFFFF"/>
                </a:solidFill>
              </a:rPr>
              <a:t>Fra styret 	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F0A4862-DF5D-33D3-F3CE-7B05D5EB4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0788" y="1116576"/>
            <a:ext cx="6555347" cy="5546047"/>
          </a:xfrm>
        </p:spPr>
        <p:txBody>
          <a:bodyPr anchor="ctr">
            <a:normAutofit fontScale="85000" lnSpcReduction="10000"/>
          </a:bodyPr>
          <a:lstStyle/>
          <a:p>
            <a:pPr marL="0" indent="0">
              <a:buNone/>
            </a:pPr>
            <a:r>
              <a:rPr lang="nb-NO" sz="2000" dirty="0">
                <a:solidFill>
                  <a:srgbClr val="FFFFFF"/>
                </a:solidFill>
              </a:rPr>
              <a:t>Reguleringsplan vedtatt 20. juni 2024</a:t>
            </a:r>
            <a:endParaRPr lang="nb-NO" sz="2000" i="1" spc="-15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nb-NO" sz="2000" i="1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24.06.2024 </a:t>
            </a:r>
          </a:p>
          <a:p>
            <a:r>
              <a:rPr lang="nb-NO" sz="2000" i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Styrets overordnede mål er å hindre realisering av prosjektet, slik det nå er godkjent, i samsvar med årsmøtevedtak fra 27.09.23. </a:t>
            </a:r>
          </a:p>
          <a:p>
            <a:pPr marL="0" indent="0">
              <a:buNone/>
            </a:pPr>
            <a:endParaRPr lang="nb-NO" sz="2000" i="1" spc="-15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nb-NO" sz="2000" i="1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Styret vil ivareta velforeningens privatrettslige rettigheter </a:t>
            </a:r>
          </a:p>
          <a:p>
            <a:pPr marL="0" indent="0">
              <a:buNone/>
            </a:pPr>
            <a:endParaRPr lang="nb-NO" sz="2000" spc="-15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nb-NO" sz="2000" i="1" spc="-15" dirty="0">
                <a:latin typeface="Times New Roman" panose="02020603050405020304" pitchFamily="18" charset="0"/>
              </a:rPr>
              <a:t>11.10.2024</a:t>
            </a:r>
          </a:p>
          <a:p>
            <a:pPr lvl="1"/>
            <a:r>
              <a:rPr lang="nb-NO" sz="17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Prosjekt for stort</a:t>
            </a:r>
          </a:p>
          <a:p>
            <a:pPr lvl="1"/>
            <a:r>
              <a:rPr lang="nb-NO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Byggehøyder</a:t>
            </a:r>
          </a:p>
          <a:p>
            <a:pPr lvl="1"/>
            <a:r>
              <a:rPr lang="nb-NO" sz="17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Byggestøy</a:t>
            </a:r>
          </a:p>
          <a:p>
            <a:pPr lvl="1"/>
            <a:r>
              <a:rPr lang="nb-NO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Veiutvidelse </a:t>
            </a:r>
          </a:p>
          <a:p>
            <a:pPr lvl="1"/>
            <a:r>
              <a:rPr lang="nb-NO" sz="17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Parkering i anleggsperioden</a:t>
            </a:r>
          </a:p>
          <a:p>
            <a:pPr lvl="1"/>
            <a:r>
              <a:rPr lang="nb-NO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Realismen i hotellprosjektet </a:t>
            </a:r>
          </a:p>
          <a:p>
            <a:pPr lvl="1"/>
            <a:r>
              <a:rPr lang="nb-NO" sz="17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Hva med et mindre prosjekt? </a:t>
            </a:r>
          </a:p>
          <a:p>
            <a:pPr lvl="1"/>
            <a:r>
              <a:rPr lang="nb-NO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Kostnader </a:t>
            </a:r>
          </a:p>
          <a:p>
            <a:pPr marL="0" indent="0">
              <a:buNone/>
            </a:pPr>
            <a:endParaRPr lang="nb-NO" sz="1400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nb-NO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Hvilke grunnlag har styret for å kunne oppnå dette når prosjektet har en reguleringsplan? </a:t>
            </a:r>
          </a:p>
          <a:p>
            <a:pPr marL="0" indent="0">
              <a:buNone/>
            </a:pPr>
            <a:r>
              <a:rPr lang="nb-NO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Sendte styret en klage innen utløp av klagefrist </a:t>
            </a:r>
            <a:r>
              <a:rPr lang="nb-NO" sz="1600" i="1" dirty="0">
                <a:latin typeface="Times New Roman" panose="02020603050405020304" pitchFamily="18" charset="0"/>
              </a:rPr>
              <a:t>19. juli 2024? </a:t>
            </a:r>
            <a:endParaRPr lang="nb-NO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nb-NO" sz="20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nb-NO" sz="20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547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C69E9A0A-A71D-8C58-ADA8-EE0C60103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430" y="535899"/>
            <a:ext cx="3516396" cy="3934501"/>
          </a:xfrm>
        </p:spPr>
        <p:txBody>
          <a:bodyPr anchor="b">
            <a:normAutofit/>
          </a:bodyPr>
          <a:lstStyle/>
          <a:p>
            <a:r>
              <a:rPr lang="nb-NO" sz="4000" dirty="0">
                <a:solidFill>
                  <a:srgbClr val="FFFFFF"/>
                </a:solidFill>
              </a:rPr>
              <a:t>Nye fakta i 2024:  </a:t>
            </a:r>
            <a:br>
              <a:rPr lang="nb-NO" sz="4000" dirty="0">
                <a:solidFill>
                  <a:srgbClr val="FFFFFF"/>
                </a:solidFill>
              </a:rPr>
            </a:br>
            <a:r>
              <a:rPr lang="nb-NO" sz="4000" dirty="0">
                <a:solidFill>
                  <a:srgbClr val="FFFFFF"/>
                </a:solidFill>
              </a:rPr>
              <a:t>Reguleringsplan vedtatt 20. juni 2024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5685EEA-2C70-69F0-630F-C7677FB95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7485" y="-1234885"/>
            <a:ext cx="6752912" cy="6281046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nb-NO" sz="2000" dirty="0">
                <a:ea typeface="Arial" panose="020B0604020202020204" pitchFamily="34" charset="0"/>
              </a:rPr>
              <a:t>Hvilke handlingsalternativer har Hafjelltoppen Velforening nå? </a:t>
            </a:r>
            <a:endParaRPr lang="nb-NO" sz="1600" dirty="0">
              <a:effectLst/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Aft>
                <a:spcPts val="1200"/>
              </a:spcAft>
            </a:pPr>
            <a:endParaRPr lang="nn-NO" sz="2000" dirty="0">
              <a:effectLst/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nb-NO" sz="2000" dirty="0"/>
          </a:p>
        </p:txBody>
      </p:sp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1677E573-9854-B3CB-AD06-DD195DFD9F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9146896"/>
              </p:ext>
            </p:extLst>
          </p:nvPr>
        </p:nvGraphicFramePr>
        <p:xfrm>
          <a:off x="4647485" y="1985065"/>
          <a:ext cx="6861215" cy="4225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40438">
                  <a:extLst>
                    <a:ext uri="{9D8B030D-6E8A-4147-A177-3AD203B41FA5}">
                      <a16:colId xmlns:a16="http://schemas.microsoft.com/office/drawing/2014/main" val="1055069925"/>
                    </a:ext>
                  </a:extLst>
                </a:gridCol>
                <a:gridCol w="3420777">
                  <a:extLst>
                    <a:ext uri="{9D8B030D-6E8A-4147-A177-3AD203B41FA5}">
                      <a16:colId xmlns:a16="http://schemas.microsoft.com/office/drawing/2014/main" val="2884768681"/>
                    </a:ext>
                  </a:extLst>
                </a:gridCol>
              </a:tblGrid>
              <a:tr h="568399">
                <a:tc gridSpan="2">
                  <a:txBody>
                    <a:bodyPr/>
                    <a:lstStyle/>
                    <a:p>
                      <a:r>
                        <a:rPr lang="nb-NO" sz="1400" dirty="0"/>
                        <a:t>Alternativ 1</a:t>
                      </a:r>
                    </a:p>
                    <a:p>
                      <a:r>
                        <a:rPr lang="nb-NO" sz="1400" dirty="0"/>
                        <a:t>Arbeide for å hindre realisering av prosjektet</a:t>
                      </a:r>
                    </a:p>
                  </a:txBody>
                  <a:tcPr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136645"/>
                  </a:ext>
                </a:extLst>
              </a:tr>
              <a:tr h="1112956">
                <a:tc>
                  <a:txBody>
                    <a:bodyPr/>
                    <a:lstStyle/>
                    <a:p>
                      <a:r>
                        <a:rPr lang="nb-NO" sz="1400" dirty="0"/>
                        <a:t>Budsjett på advokater på kr 500 000  - Vedtekter § 9? </a:t>
                      </a:r>
                      <a:r>
                        <a:rPr lang="nb-NO" sz="1400"/>
                        <a:t>Vedtektsendring </a:t>
                      </a:r>
                      <a:r>
                        <a:rPr lang="nb-NO" sz="1400" dirty="0"/>
                        <a:t>krever 2/3 flertall. Endre formål. Ikke mulig med pliktig medlemskap for denne typen kostander. </a:t>
                      </a:r>
                    </a:p>
                    <a:p>
                      <a:endParaRPr lang="nb-NO" sz="1400" dirty="0"/>
                    </a:p>
                    <a:p>
                      <a:r>
                        <a:rPr lang="nb-NO" sz="1400" dirty="0"/>
                        <a:t>Øker medlemsutgift med kr 1200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/>
                        <a:t>Grunnlag: Saksbehandlingsfeil? </a:t>
                      </a:r>
                    </a:p>
                    <a:p>
                      <a:r>
                        <a:rPr lang="nb-NO" sz="1400" dirty="0"/>
                        <a:t>Ekspropriasjon vil utsette prosjektet med </a:t>
                      </a:r>
                      <a:br>
                        <a:rPr lang="nb-NO" sz="1400" dirty="0"/>
                      </a:br>
                      <a:r>
                        <a:rPr lang="nb-NO" sz="1400" dirty="0"/>
                        <a:t>ca. 1 år</a:t>
                      </a:r>
                    </a:p>
                    <a:p>
                      <a:r>
                        <a:rPr lang="nb-NO" sz="1400" dirty="0"/>
                        <a:t>Koster begge parter dyrt i prosess og tid</a:t>
                      </a:r>
                    </a:p>
                    <a:p>
                      <a:r>
                        <a:rPr lang="nb-NO" sz="1400" dirty="0"/>
                        <a:t>Realisme i å lykkes med å hindre prosjekt?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0355377"/>
                  </a:ext>
                </a:extLst>
              </a:tr>
              <a:tr h="651372">
                <a:tc gridSpan="2">
                  <a:txBody>
                    <a:bodyPr/>
                    <a:lstStyle/>
                    <a:p>
                      <a:r>
                        <a:rPr lang="nb-NO" sz="1400" b="1" dirty="0">
                          <a:solidFill>
                            <a:schemeClr val="bg1"/>
                          </a:solidFill>
                        </a:rPr>
                        <a:t>Alternativ 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400" b="1" dirty="0">
                          <a:solidFill>
                            <a:schemeClr val="bg1"/>
                          </a:solidFill>
                        </a:rPr>
                        <a:t>Akseptere reguleringsplanen og forhandle om å få fordeler for velforeningen? </a:t>
                      </a:r>
                    </a:p>
                  </a:txBody>
                  <a:tcPr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992561"/>
                  </a:ext>
                </a:extLst>
              </a:tr>
              <a:tr h="1634289">
                <a:tc>
                  <a:txBody>
                    <a:bodyPr/>
                    <a:lstStyle/>
                    <a:p>
                      <a:r>
                        <a:rPr lang="nb-NO" sz="1400" dirty="0"/>
                        <a:t>Budsjett advokater ca. kr 100 000. </a:t>
                      </a:r>
                      <a:br>
                        <a:rPr lang="nb-NO" sz="1400" dirty="0"/>
                      </a:br>
                      <a:r>
                        <a:rPr lang="nb-NO" sz="1400" dirty="0"/>
                        <a:t>Årsavgift kan reduseres betydelig</a:t>
                      </a:r>
                    </a:p>
                    <a:p>
                      <a:endParaRPr lang="nb-NO" sz="1400" dirty="0"/>
                    </a:p>
                    <a:p>
                      <a:r>
                        <a:rPr lang="nb-NO" sz="1400" dirty="0"/>
                        <a:t>Reduserte utgifter i fremtiden og bedre tilbud for medlemmene basert på avtale med Fakkelbyen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/>
                        <a:t>Se mulig liste over temaer som det kan forhandles om </a:t>
                      </a:r>
                    </a:p>
                    <a:p>
                      <a:endParaRPr lang="nb-NO" sz="1400" dirty="0"/>
                    </a:p>
                    <a:p>
                      <a:endParaRPr lang="nb-NO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95638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4803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BD9932A2-97F6-D5CB-732E-46C6CE20F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34883"/>
            <a:ext cx="10522727" cy="845303"/>
          </a:xfrm>
        </p:spPr>
        <p:txBody>
          <a:bodyPr>
            <a:normAutofit/>
          </a:bodyPr>
          <a:lstStyle/>
          <a:p>
            <a:r>
              <a:rPr lang="nb-NO" sz="3400" dirty="0"/>
              <a:t>Punkter for forhandling fra Velforeningen med Fakkelbyen: </a:t>
            </a:r>
          </a:p>
        </p:txBody>
      </p:sp>
      <p:graphicFrame>
        <p:nvGraphicFramePr>
          <p:cNvPr id="5" name="Plassholder for innhold 6">
            <a:extLst>
              <a:ext uri="{FF2B5EF4-FFF2-40B4-BE49-F238E27FC236}">
                <a16:creationId xmlns:a16="http://schemas.microsoft.com/office/drawing/2014/main" id="{67DA0221-EB05-FA34-0FF8-476EBC00D5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4381145"/>
              </p:ext>
            </p:extLst>
          </p:nvPr>
        </p:nvGraphicFramePr>
        <p:xfrm>
          <a:off x="640860" y="998555"/>
          <a:ext cx="5285748" cy="538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072">
                  <a:extLst>
                    <a:ext uri="{9D8B030D-6E8A-4147-A177-3AD203B41FA5}">
                      <a16:colId xmlns:a16="http://schemas.microsoft.com/office/drawing/2014/main" val="4006466385"/>
                    </a:ext>
                  </a:extLst>
                </a:gridCol>
                <a:gridCol w="2469515">
                  <a:extLst>
                    <a:ext uri="{9D8B030D-6E8A-4147-A177-3AD203B41FA5}">
                      <a16:colId xmlns:a16="http://schemas.microsoft.com/office/drawing/2014/main" val="2710367214"/>
                    </a:ext>
                  </a:extLst>
                </a:gridCol>
                <a:gridCol w="1262161">
                  <a:extLst>
                    <a:ext uri="{9D8B030D-6E8A-4147-A177-3AD203B41FA5}">
                      <a16:colId xmlns:a16="http://schemas.microsoft.com/office/drawing/2014/main" val="19156862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sz="1200" dirty="0"/>
                        <a:t>Tema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/>
                        <a:t>Forslag fra velforening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/>
                        <a:t>Budsjett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8735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100" dirty="0"/>
                        <a:t>Parkeringsplasser for alle leiligheter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100" dirty="0"/>
                        <a:t>Parkering i byggeperiode og fast parkering innen etter ferdig bygg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7278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100" dirty="0"/>
                        <a:t>Vei etablering på </a:t>
                      </a:r>
                      <a:r>
                        <a:rPr lang="nb-NO" sz="1100" dirty="0" err="1"/>
                        <a:t>Lundstadmyrveien</a:t>
                      </a:r>
                      <a:r>
                        <a:rPr lang="nb-NO" sz="1100" dirty="0"/>
                        <a:t> 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100" dirty="0"/>
                        <a:t>Fakkelbyen tar kostnader med å opprette vei og gangvei</a:t>
                      </a:r>
                    </a:p>
                    <a:p>
                      <a:r>
                        <a:rPr lang="nb-NO" sz="1100" dirty="0"/>
                        <a:t>Fortrinnsvin vei med knust asfalt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10308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100" dirty="0"/>
                        <a:t>Vedlikehold av </a:t>
                      </a:r>
                      <a:r>
                        <a:rPr lang="nb-NO" sz="1100" dirty="0" err="1"/>
                        <a:t>Lundstadmyrveien</a:t>
                      </a:r>
                      <a:r>
                        <a:rPr lang="nb-NO" sz="1100" dirty="0"/>
                        <a:t> 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dirty="0"/>
                        <a:t>Fakkelbyen tar kostnader med vedlikehold i fremtiden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100" dirty="0"/>
                        <a:t>Totalt vedlikehold 300 000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6983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100" dirty="0" err="1"/>
                        <a:t>Måking</a:t>
                      </a:r>
                      <a:r>
                        <a:rPr lang="nb-NO" sz="1100" dirty="0"/>
                        <a:t> av </a:t>
                      </a:r>
                      <a:r>
                        <a:rPr lang="nb-NO" sz="1100" dirty="0" err="1"/>
                        <a:t>Lundstadmyrveien</a:t>
                      </a:r>
                      <a:r>
                        <a:rPr lang="nb-NO" sz="1100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dirty="0"/>
                        <a:t>Fakkelbyen tar kostander med </a:t>
                      </a:r>
                      <a:r>
                        <a:rPr lang="nb-NO" sz="1100" dirty="0" err="1"/>
                        <a:t>måking</a:t>
                      </a:r>
                      <a:r>
                        <a:rPr lang="nb-NO" sz="1100" dirty="0"/>
                        <a:t> av innkjøringsveien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dirty="0"/>
                        <a:t>Totalt </a:t>
                      </a:r>
                      <a:r>
                        <a:rPr lang="nb-NO" sz="1100" dirty="0" err="1"/>
                        <a:t>måking</a:t>
                      </a:r>
                      <a:r>
                        <a:rPr lang="nb-NO" sz="1100" dirty="0"/>
                        <a:t> </a:t>
                      </a:r>
                      <a:br>
                        <a:rPr lang="nb-NO" sz="1100" dirty="0"/>
                      </a:br>
                      <a:r>
                        <a:rPr lang="nb-NO" sz="1100" dirty="0"/>
                        <a:t>kr 900 000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01917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100" dirty="0"/>
                        <a:t>Bidrag til skiløyper 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dirty="0"/>
                        <a:t>Fakkelbyen forplikter seg til XX bidrag  (avhengig av modell med medlemskap)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dirty="0"/>
                        <a:t>Løypebidrag </a:t>
                      </a:r>
                      <a:br>
                        <a:rPr lang="nb-NO" sz="1100" dirty="0"/>
                      </a:br>
                      <a:r>
                        <a:rPr lang="nb-NO" sz="1100" dirty="0"/>
                        <a:t>kr 637 000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1838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100" dirty="0"/>
                        <a:t>Bidrag til sykkelruter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dirty="0"/>
                        <a:t>Inngår i løypebidrag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1775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100" dirty="0"/>
                        <a:t>Etablering av skibroer for sømløse skiløyper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dirty="0"/>
                        <a:t>Fakkelbyen tar kostnad </a:t>
                      </a:r>
                    </a:p>
                    <a:p>
                      <a:endParaRPr lang="nb-NO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10135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dirty="0" err="1"/>
                        <a:t>Byggefrie</a:t>
                      </a:r>
                      <a:r>
                        <a:rPr lang="nb-NO" sz="1100" dirty="0"/>
                        <a:t> perioder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100" dirty="0"/>
                        <a:t>Helger i alpinsesong</a:t>
                      </a:r>
                    </a:p>
                    <a:p>
                      <a:r>
                        <a:rPr lang="nb-NO" sz="1100" dirty="0"/>
                        <a:t>Juleferie</a:t>
                      </a:r>
                    </a:p>
                    <a:p>
                      <a:r>
                        <a:rPr lang="nb-NO" sz="1100" dirty="0"/>
                        <a:t>Vinterferie</a:t>
                      </a:r>
                    </a:p>
                    <a:p>
                      <a:r>
                        <a:rPr lang="nb-NO" sz="1100" dirty="0"/>
                        <a:t>To sommeruker </a:t>
                      </a:r>
                    </a:p>
                    <a:p>
                      <a:r>
                        <a:rPr lang="nb-NO" sz="1100" dirty="0"/>
                        <a:t>Høstferie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62437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dirty="0"/>
                        <a:t>Mat og sportsbutikk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dirty="0"/>
                        <a:t>Åpen i byggeperiode og etterpå. Forplikte seg til prise for utleie på dagens nivå slik at butikkene kan drives som nå eller bedre.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6930120"/>
                  </a:ext>
                </a:extLst>
              </a:tr>
            </a:tbl>
          </a:graphicData>
        </a:graphic>
      </p:graphicFrame>
      <p:graphicFrame>
        <p:nvGraphicFramePr>
          <p:cNvPr id="6" name="Plassholder for innhold 7">
            <a:extLst>
              <a:ext uri="{FF2B5EF4-FFF2-40B4-BE49-F238E27FC236}">
                <a16:creationId xmlns:a16="http://schemas.microsoft.com/office/drawing/2014/main" id="{CD3943EF-E874-76DB-09F7-43E36060CA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1079025"/>
              </p:ext>
            </p:extLst>
          </p:nvPr>
        </p:nvGraphicFramePr>
        <p:xfrm>
          <a:off x="6265392" y="998555"/>
          <a:ext cx="5583171" cy="495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2594">
                  <a:extLst>
                    <a:ext uri="{9D8B030D-6E8A-4147-A177-3AD203B41FA5}">
                      <a16:colId xmlns:a16="http://schemas.microsoft.com/office/drawing/2014/main" val="175043221"/>
                    </a:ext>
                  </a:extLst>
                </a:gridCol>
                <a:gridCol w="2970577">
                  <a:extLst>
                    <a:ext uri="{9D8B030D-6E8A-4147-A177-3AD203B41FA5}">
                      <a16:colId xmlns:a16="http://schemas.microsoft.com/office/drawing/2014/main" val="166922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sz="1200" dirty="0"/>
                        <a:t>Tema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/>
                        <a:t>Forslag fra velforening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86447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dirty="0"/>
                        <a:t>Medlemskap i Velforeningen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dirty="0"/>
                        <a:t>Hver leilighet med ett pliktig medlemskap. </a:t>
                      </a:r>
                    </a:p>
                    <a:p>
                      <a:r>
                        <a:rPr lang="nb-NO" sz="1100" dirty="0"/>
                        <a:t>Hotellet har 1 stemme med bidrag for XX (kommer an på separate forpliktelser til vedlikehold, </a:t>
                      </a:r>
                      <a:r>
                        <a:rPr lang="nb-NO" sz="1100" dirty="0" err="1"/>
                        <a:t>måking</a:t>
                      </a:r>
                      <a:r>
                        <a:rPr lang="nb-NO" sz="1100" dirty="0"/>
                        <a:t> og løypebidrag)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8737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100" dirty="0"/>
                        <a:t>Støyreduserende </a:t>
                      </a:r>
                      <a:r>
                        <a:rPr lang="nb-NO" sz="1100" dirty="0" err="1"/>
                        <a:t>tilltak</a:t>
                      </a:r>
                      <a:r>
                        <a:rPr lang="nb-NO" sz="1100" dirty="0"/>
                        <a:t> i  byggeperiode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100" dirty="0"/>
                        <a:t>Redusere lys i </a:t>
                      </a:r>
                      <a:r>
                        <a:rPr lang="nb-NO" sz="1100" dirty="0" err="1"/>
                        <a:t>byggefrie</a:t>
                      </a:r>
                      <a:r>
                        <a:rPr lang="nb-NO" sz="1100" dirty="0"/>
                        <a:t> perioder. </a:t>
                      </a:r>
                      <a:r>
                        <a:rPr lang="nb-NO" sz="1100" dirty="0" err="1"/>
                        <a:t>Bevisstet</a:t>
                      </a:r>
                      <a:r>
                        <a:rPr lang="nb-NO" sz="1100" dirty="0"/>
                        <a:t> rundt lys når det er ferdig.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65341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100" dirty="0"/>
                        <a:t>Barnebakken skal være åpen i hele byggeperioden</a:t>
                      </a:r>
                    </a:p>
                    <a:p>
                      <a:r>
                        <a:rPr lang="nb-NO" sz="1100" dirty="0"/>
                        <a:t>Skal være mulig å kjøre på ski fra alpinanlegget til barnebakken og videre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4110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dirty="0"/>
                        <a:t>Motstand mot utbygging under Vidsyn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dirty="0"/>
                        <a:t>Vi står sterkere om Fakkelbyen er enig i at dette skal ut av reguleringsplanen</a:t>
                      </a:r>
                    </a:p>
                    <a:p>
                      <a:endParaRPr lang="nb-NO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35225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dirty="0"/>
                        <a:t>God prosess for å sikre at medlemmer får erstatning for setteskader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5619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dirty="0"/>
                        <a:t>Tilbud / reduserte priser for velmedlemmer på trening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9119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100" dirty="0"/>
                        <a:t>Etablering av nye tilbud:</a:t>
                      </a:r>
                      <a:br>
                        <a:rPr lang="nb-NO" sz="1100" dirty="0"/>
                      </a:br>
                      <a:r>
                        <a:rPr lang="nb-NO" sz="1100" dirty="0"/>
                        <a:t> </a:t>
                      </a:r>
                    </a:p>
                    <a:p>
                      <a:r>
                        <a:rPr lang="nb-NO" sz="1100" dirty="0"/>
                        <a:t>-Rulleskiløype</a:t>
                      </a:r>
                    </a:p>
                    <a:p>
                      <a:r>
                        <a:rPr lang="nb-NO" sz="1100" dirty="0"/>
                        <a:t>-Pump </a:t>
                      </a:r>
                      <a:r>
                        <a:rPr lang="nb-NO" sz="1100" dirty="0" err="1"/>
                        <a:t>track</a:t>
                      </a:r>
                      <a:r>
                        <a:rPr lang="nb-NO" sz="1100" dirty="0"/>
                        <a:t>  - barnetilbud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0336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dirty="0"/>
                        <a:t>* Uten avtale blir dette fordelt på alle. </a:t>
                      </a:r>
                    </a:p>
                    <a:p>
                      <a:endParaRPr lang="nb-NO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46881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3410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588</Words>
  <Application>Microsoft Office PowerPoint</Application>
  <PresentationFormat>Widescreen</PresentationFormat>
  <Paragraphs>91</Paragraphs>
  <Slides>5</Slides>
  <Notes>3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Office-tema</vt:lpstr>
      <vt:lpstr>Hafjelltoppen Velforening  Årsmøte </vt:lpstr>
      <vt:lpstr>Vedtak årsmøte 2023 </vt:lpstr>
      <vt:lpstr>Fra styret   </vt:lpstr>
      <vt:lpstr>Nye fakta i 2024:   Reguleringsplan vedtatt 20. juni 2024 </vt:lpstr>
      <vt:lpstr>Punkter for forhandling fra Velforeningen med Fakkelbyen: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Hafjelltoppen Velforening  Årsmøte </dc:title>
  <dc:creator>Knut Ramstad</dc:creator>
  <cp:lastModifiedBy>Knut Ramstad</cp:lastModifiedBy>
  <cp:revision>2</cp:revision>
  <cp:lastPrinted>2024-10-15T08:28:26Z</cp:lastPrinted>
  <dcterms:created xsi:type="dcterms:W3CDTF">2024-10-15T08:19:00Z</dcterms:created>
  <dcterms:modified xsi:type="dcterms:W3CDTF">2024-10-15T08:31:07Z</dcterms:modified>
</cp:coreProperties>
</file>